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svg" ContentType="image/svg+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notesMasterIdLst>
    <p:notesMasterId r:id="rId28"/>
  </p:notesMasterIdLst>
  <p:sldSz cx="12192000" cy="6858000" type="custom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arget="slides/slide22.xml" Type="http://schemas.openxmlformats.org/officeDocument/2006/relationships/slide"/>  <Relationship Id="rId24" Type="http://schemas.openxmlformats.org/officeDocument/2006/relationships/presProps" Target="presProps.xml"/>  <Relationship Id="rId25" Type="http://schemas.openxmlformats.org/officeDocument/2006/relationships/viewProps" Target="viewProps.xml"/>  <Relationship Id="rId26" Type="http://schemas.openxmlformats.org/officeDocument/2006/relationships/theme" Target="theme/theme1.xml"/>  <Relationship Id="rId27" Type="http://schemas.openxmlformats.org/officeDocument/2006/relationships/tableStyles" Target="tableStyles.xml"/>  <Relationship Id="rId28" Type="http://schemas.openxmlformats.org/officeDocument/2006/relationships/notesMaster" Target="notesMasters/notesMaster1.xml"/></Relationships>
</file>

<file path=ppt/notesMasters/_rels/notesMaster1.xml.rels><?xml version="1.0" encoding="UTF-8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/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/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arget="../media/image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<Relationships xmlns="http://schemas.openxmlformats.org/package/2006/relationships"><Relationship Id="rId1" Target="../media/image12.png" Type="http://schemas.openxmlformats.org/officeDocument/2006/relationships/image"/><Relationship Id="rId2" Target="../media/image13.sv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slideLayouts/slideLayout1.xml" Type="http://schemas.openxmlformats.org/officeDocument/2006/relationships/slideLayout"/><Relationship Id="rId6" Target="../notesSlides/notesSlide10.xml" Type="http://schemas.openxmlformats.org/officeDocument/2006/relationships/notesSlide"/></Relationships>
</file>

<file path=ppt/slides/_rels/slide11.xml.rels><?xml version="1.0" encoding="UTF-8" standalone="yes"?><Relationships xmlns="http://schemas.openxmlformats.org/package/2006/relationships"><Relationship Id="rId1" Target="../media/image16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2.xml.rels><?xml version="1.0" encoding="UTF-8" standalone="yes"?><Relationships xmlns="http://schemas.openxmlformats.org/package/2006/relationships"><Relationship Id="rId1" Target="../media/image17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3.xml.rels><?xml version="1.0" encoding="UTF-8" standalone="yes"?><Relationships xmlns="http://schemas.openxmlformats.org/package/2006/relationships"><Relationship Id="rId1" Target="../media/image18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<Relationships xmlns="http://schemas.openxmlformats.org/package/2006/relationships"><Relationship Id="rId1" Target="../media/image19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<Relationships xmlns="http://schemas.openxmlformats.org/package/2006/relationships"><Relationship Id="rId1" Target="../media/image20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<Relationships xmlns="http://schemas.openxmlformats.org/package/2006/relationships"><Relationship Id="rId1" Target="../media/image2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<Relationships xmlns="http://schemas.openxmlformats.org/package/2006/relationships"><Relationship Id="rId1" Target="../media/image2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<Relationships xmlns="http://schemas.openxmlformats.org/package/2006/relationships"><Relationship Id="rId1" Target="../media/image2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<Relationships xmlns="http://schemas.openxmlformats.org/package/2006/relationships"><Relationship Id="rId1" Target="../media/image24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<Relationships xmlns="http://schemas.openxmlformats.org/package/2006/relationships"><Relationship Id="rId1" Target="../media/image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<Relationships xmlns="http://schemas.openxmlformats.org/package/2006/relationships"><Relationship Id="rId1" Target="../media/image25.png" Type="http://schemas.openxmlformats.org/officeDocument/2006/relationships/image"/><Relationship Id="rId2" Target="../media/image26.sv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slideLayouts/slideLayout1.xml" Type="http://schemas.openxmlformats.org/officeDocument/2006/relationships/slideLayout"/><Relationship Id="rId6" Target="../notesSlides/notesSlide20.xml" Type="http://schemas.openxmlformats.org/officeDocument/2006/relationships/notesSlide"/></Relationships>
</file>

<file path=ppt/slides/_rels/slide21.xml.rels><?xml version="1.0" encoding="UTF-8" standalone="yes"?><Relationships xmlns="http://schemas.openxmlformats.org/package/2006/relationships"><Relationship Id="rId1" Target="../slideLayouts/slideLayout1.xml" Type="http://schemas.openxmlformats.org/officeDocument/2006/relationships/slideLayout"/><Relationship Id="rId2" Target="../notesSlides/notesSlide21.xml" Type="http://schemas.openxmlformats.org/officeDocument/2006/relationships/notesSlide"/></Relationships>
</file>

<file path=ppt/slides/_rels/slide22.xml.rels><?xml version="1.0" encoding="UTF-8" standalone="yes"?><Relationships xmlns="http://schemas.openxmlformats.org/package/2006/relationships"><Relationship Id="rId1" Target="../media/image29.png" Type="http://schemas.openxmlformats.org/officeDocument/2006/relationships/image"/><Relationship Id="rId2" Target="../media/image30.sv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slideLayouts/slideLayout1.xml" Type="http://schemas.openxmlformats.org/officeDocument/2006/relationships/slideLayout"/><Relationship Id="rId15" Target="../notesSlides/notesSlide22.xml" Type="http://schemas.openxmlformats.org/officeDocument/2006/relationships/notesSlide"/></Relationships>
</file>

<file path=ppt/slides/_rels/slide3.xml.rels><?xml version="1.0" encoding="UTF-8" standalone="yes"?><Relationships xmlns="http://schemas.openxmlformats.org/package/2006/relationships"><Relationship Id="rId1" Target="../media/image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4.xml.rels><?xml version="1.0" encoding="UTF-8" standalone="yes"?><Relationships xmlns="http://schemas.openxmlformats.org/package/2006/relationships"><Relationship Id="rId1" Target="../media/image4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5.xml.rels><?xml version="1.0" encoding="UTF-8" standalone="yes"?><Relationships xmlns="http://schemas.openxmlformats.org/package/2006/relationships"><Relationship Id="rId1" Target="../slideLayouts/slideLayout1.xml" Type="http://schemas.openxmlformats.org/officeDocument/2006/relationships/slideLayout"/><Relationship Id="rId2" Target="../notesSlides/notesSlide5.xml" Type="http://schemas.openxmlformats.org/officeDocument/2006/relationships/notesSlide"/></Relationships>
</file>

<file path=ppt/slides/_rels/slide6.xml.rels><?xml version="1.0" encoding="UTF-8" standalone="yes"?><Relationships xmlns="http://schemas.openxmlformats.org/package/2006/relationships"><Relationship Id="rId1" Target="../media/image5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7.xml.rels><?xml version="1.0" encoding="UTF-8" standalone="yes"?><Relationships xmlns="http://schemas.openxmlformats.org/package/2006/relationships"><Relationship Id="rId1" Target="../media/image6.pn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slideLayouts/slideLayout1.xml" Type="http://schemas.openxmlformats.org/officeDocument/2006/relationships/slideLayout"/><Relationship Id="rId7" Target="../notesSlides/notesSlide7.xml" Type="http://schemas.openxmlformats.org/officeDocument/2006/relationships/notesSlide"/></Relationships>
</file>

<file path=ppt/slides/_rels/slide8.xml.rels><?xml version="1.0" encoding="UTF-8" standalone="yes"?><Relationships xmlns="http://schemas.openxmlformats.org/package/2006/relationships"><Relationship Id="rId1" Target="../media/image1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9.xml.rels><?xml version="1.0" encoding="UTF-8" standalone="yes"?><Relationships xmlns="http://schemas.openxmlformats.org/package/2006/relationships"><Relationship Id="rId1" Target="../slideLayouts/slideLayout1.xml" Type="http://schemas.openxmlformats.org/officeDocument/2006/relationships/slideLayout"/><Relationship Id="rId2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303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88952" cy="6856286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3" name="Object 2" descr="Developing a Data Operating System - Title Page (1).png">    </p:cNvPr>
          <p:cNvPicPr>
            <a:picLocks noChangeAspect="1"/>
          </p:cNvPicPr>
          <p:nvPr/>
        </p:nvPicPr>
        <p:blipFill>
          <a:blip r:embed="rId1"/>
          <a:srcRect l="337" r="337" t="337" b="337"/>
          <a:stretch/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</p:spTree>
    <p:custDataLst/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Building Your Data Operating System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67683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tools matter but how your team </a:t>
            </a:r>
            <a:r>
              <a:rPr lang="en-US" b="1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thinks</a:t>
            </a: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b="1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works</a:t>
            </a: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and </a:t>
            </a:r>
            <a:r>
              <a:rPr lang="en-US" b="1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communicates</a:t>
            </a: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determines whether those tools create value.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085454"/>
            <a:ext cx="5546925" cy="3913796"/>
          </a:xfrm>
          <a:prstGeom prst="rect">
            <a:avLst/>
          </a:prstGeom>
          <a:solidFill>
            <a:srgbClr val="000000">
              <a:alpha val="0000"/>
            </a:srgbClr>
          </a:solidFill>
        </p:spPr>
      </p:sp>
      <p:pic>
        <p:nvPicPr>
          <p:cNvPr id="5" name="Object 4" descr="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6587" y="2275840"/>
            <a:ext cx="5180305" cy="3551937"/>
          </a:xfrm>
          <a:prstGeom prst="rect">
            <a:avLst/>
          </a:prstGeom>
        </p:spPr>
      </p:pic>
      <p:pic>
        <p:nvPicPr>
          <p:cNvPr id="6" name="Object 5" descr="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587" y="2275840"/>
            <a:ext cx="5170782" cy="354241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666583" y="2275906"/>
            <a:ext cx="1513956" cy="59906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OS Layer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66583" y="2874966"/>
            <a:ext cx="1513956" cy="82639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Mindset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66583" y="3701357"/>
            <a:ext cx="1513956" cy="105372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Process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666583" y="4755077"/>
            <a:ext cx="1513956" cy="105372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Communication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2180540" y="2275906"/>
            <a:ext cx="1412292" cy="59906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Core Focus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2180540" y="2874966"/>
            <a:ext cx="1412292" cy="82639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How your team thinks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2180540" y="3701357"/>
            <a:ext cx="1412292" cy="105372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How your team works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2180540" y="4755077"/>
            <a:ext cx="1412292" cy="105372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How your team connects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3592832" y="2275906"/>
            <a:ext cx="2239772" cy="59906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What It Looks Like in Practice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3592832" y="2874966"/>
            <a:ext cx="2239772" cy="82639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Customer obsession, ownership, curiosity, value-focus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3592832" y="3701357"/>
            <a:ext cx="2239772" cy="105372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Product thinking, measurable outcomes, operating rhythm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3592832" y="4755077"/>
            <a:ext cx="2239772" cy="105372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Tailored messaging, proactive updates, stakeholder alignment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6165896" y="2085454"/>
            <a:ext cx="5546925" cy="3913796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20" name="Object 19"/>
          <p:cNvSpPr/>
          <p:nvPr/>
        </p:nvSpPr>
        <p:spPr>
          <a:xfrm>
            <a:off x="6430628" y="2362668"/>
            <a:ext cx="5017395" cy="2166396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Data Operating System isn’t a tech stack - it’s a way of working.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6430628" y="4625116"/>
            <a:ext cx="5017395" cy="109658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spcBef>
                <a:spcPts val="742"/>
              </a:spcBef>
              <a:buNone/>
            </a:pP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our level, leverage comes from upgrading how our managers think, work, and communicate.   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303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094476" y="95226"/>
            <a:ext cx="5999250" cy="6665833"/>
          </a:xfrm>
          <a:prstGeom prst="rect">
            <a:avLst/>
          </a:prstGeom>
          <a:solidFill>
            <a:srgbClr val="000000">
              <a:alpha val="0000"/>
            </a:srgbClr>
          </a:solidFill>
        </p:spPr>
      </p:sp>
      <p:pic>
        <p:nvPicPr>
          <p:cNvPr id="3" name="Object 2" descr="4Ennrbj1svk">    </p:cNvPr>
          <p:cNvPicPr>
            <a:picLocks noChangeAspect="1"/>
          </p:cNvPicPr>
          <p:nvPr/>
        </p:nvPicPr>
        <p:blipFill>
          <a:blip r:embed="rId1"/>
          <a:srcRect l="20003" r="20003" t="0" b="0"/>
          <a:stretch/>
        </p:blipFill>
        <p:spPr>
          <a:xfrm>
            <a:off x="6094476" y="95226"/>
            <a:ext cx="5999250" cy="666583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607067" y="2688619"/>
            <a:ext cx="4870820" cy="152295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5999"/>
              </a:lnSpc>
              <a:buNone/>
            </a:pPr>
            <a:r>
              <a:rPr lang="en-US" b="1" sz="5625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 how do we solve this?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MINDSET: Adopt a Customer-First Mindset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Start by treating internal stakeholders as customers - not interruptions.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5570732" cy="135221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780855" y="1998824"/>
            <a:ext cx="5457304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Shift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80855" y="2267309"/>
            <a:ext cx="5457304" cy="60260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spcBef>
                <a:spcPts val="523"/>
              </a:spcBef>
              <a:buNone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from order-taking to problem-solving. When you anchor work in real customer outcomes, you start to build products that are used and valued.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8" name="Object 7"/>
          <p:cNvSpPr/>
          <p:nvPr/>
        </p:nvSpPr>
        <p:spPr>
          <a:xfrm>
            <a:off x="826881" y="3451685"/>
            <a:ext cx="3278492" cy="228741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555"/>
              </a:lnSpc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❌ Old OS: “Order-Taking”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“Marketing asked for this dashboard; we’ll build it once the schema is ready.”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Reactive, transactional, and disconnected from value.</a:t>
            </a:r>
          </a:p>
          <a:p>
            <a:pPr algn="l">
              <a:lnSpc>
                <a:spcPts val="1555"/>
              </a:lnSpc>
              <a:spcBef>
                <a:spcPts val="910"/>
              </a:spcBef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✅ New OS: “Customer-Obsessed”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“Let’s understand what decision this dashboard supports and how we’ll know it worked.”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Proactive, partnership-driven, outcome-focused.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53436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4542289" y="3615256"/>
            <a:ext cx="3404337" cy="16449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296"/>
              </a:lnSpc>
              <a:buNone/>
            </a:pP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 Phrases to Use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542289" y="3877954"/>
            <a:ext cx="3404337" cy="170878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problem are we solving for the business?”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“How will we measure success once this ships?”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“Who will use this, and how will it change their workflow?”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“Let’s validate this idea with a real customer before we start.”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“What’s the simplest version that still solves the problem?”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742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3" name="Object 12"/>
          <p:cNvSpPr/>
          <p:nvPr/>
        </p:nvSpPr>
        <p:spPr>
          <a:xfrm>
            <a:off x="8314833" y="3717657"/>
            <a:ext cx="3421795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 Moves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14833" y="4038549"/>
            <a:ext cx="3421795" cy="144525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Reframe users as customers - adopt their language, goals, and urgency.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Bring your team closer to the front lines: shadow a user, join their meetings.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Replace “feature complete” with “customer impact delivered.”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142089" y="1752162"/>
            <a:ext cx="5570732" cy="135221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16" name="Object 15" descr="376KN_ISplE">    </p:cNvPr>
          <p:cNvPicPr>
            <a:picLocks noChangeAspect="1"/>
          </p:cNvPicPr>
          <p:nvPr/>
        </p:nvPicPr>
        <p:blipFill>
          <a:blip r:embed="rId1"/>
          <a:srcRect l="0" r="0" t="11026" b="52564"/>
          <a:stretch/>
        </p:blipFill>
        <p:spPr>
          <a:xfrm>
            <a:off x="6142089" y="1752162"/>
            <a:ext cx="5570732" cy="13522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MINDSET: Re-think Governance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Shift from enforcing control to enabling confident use.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6515058" cy="135221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834023" y="1998824"/>
            <a:ext cx="6379130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Shift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834023" y="2267309"/>
            <a:ext cx="6379130" cy="60260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spcBef>
                <a:spcPts val="523"/>
              </a:spcBef>
              <a:buNone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from compliance management to customer enablement. When governance focuses on helping people use data safely and effectively, adoption increases and risk decreases.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8" name="Object 7"/>
          <p:cNvSpPr/>
          <p:nvPr/>
        </p:nvSpPr>
        <p:spPr>
          <a:xfrm>
            <a:off x="807835" y="3551672"/>
            <a:ext cx="3320501" cy="209018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555"/>
              </a:lnSpc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❌ Old OS: “Governance as Gatekeeping”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 can’t share that dataset until the policy is finalized.”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Creates bottlenecks, slows delivery, and positions data as an obstacle.</a:t>
            </a:r>
          </a:p>
          <a:p>
            <a:pPr algn="l">
              <a:lnSpc>
                <a:spcPts val="1555"/>
              </a:lnSpc>
              <a:spcBef>
                <a:spcPts val="910"/>
              </a:spcBef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✅ New OS: “Governance as Enablement”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“Let’s make sure the right people have the right data -  with the right guardrails.”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Empowers responsible use, builds trust, and shortens time to value.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53436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4542289" y="3534313"/>
            <a:ext cx="3404337" cy="16449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296"/>
              </a:lnSpc>
              <a:buNone/>
            </a:pP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 Phrases to Use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542289" y="3797012"/>
            <a:ext cx="3404337" cy="187327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“How can we make compliance invisible to the user?”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“Let’s design guardrails, not gates.”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friction can we remove without increasing risk?”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“Who actually needs this data, and for what decision?”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“What’s the simplest policy that still protects integrity?”   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742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3" name="Object 12"/>
          <p:cNvSpPr/>
          <p:nvPr/>
        </p:nvSpPr>
        <p:spPr>
          <a:xfrm>
            <a:off x="8333879" y="3617669"/>
            <a:ext cx="3383241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 Moves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33879" y="3938562"/>
            <a:ext cx="3383241" cy="164612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Reframe governance reviews as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enablement conversations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not approvals.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Treat policies like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products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design, test, and iterate with users.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success by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ease of access and user confidence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not policy volume.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086415" y="1752162"/>
            <a:ext cx="4626406" cy="135221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16" name="Object 15" descr="qwtCeJ5cLYs">    </p:cNvPr>
          <p:cNvPicPr>
            <a:picLocks noChangeAspect="1"/>
          </p:cNvPicPr>
          <p:nvPr/>
        </p:nvPicPr>
        <p:blipFill>
          <a:blip r:embed="rId1"/>
          <a:srcRect l="0" r="0" t="29695" b="29695"/>
          <a:stretch/>
        </p:blipFill>
        <p:spPr>
          <a:xfrm>
            <a:off x="7086415" y="1752162"/>
            <a:ext cx="4626406" cy="13522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PROCESS: Introduce Product Management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Apply product discipline to make data work measurable, iterative, and adopted.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6515058" cy="135221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814977" y="1998824"/>
            <a:ext cx="6420957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Shift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814977" y="2267309"/>
            <a:ext cx="6420957" cy="60260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spcBef>
                <a:spcPts val="523"/>
              </a:spcBef>
              <a:buNone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from project or ticket delivery to product thinking.</a:t>
            </a:r>
            <a:b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Applying product management principles - discovery, iteration, and user validation helps data teams focus on outcomes, shorten feedback loops, and build adoption.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8" name="Object 7"/>
          <p:cNvSpPr/>
          <p:nvPr/>
        </p:nvSpPr>
        <p:spPr>
          <a:xfrm>
            <a:off x="764984" y="3551672"/>
            <a:ext cx="3404337" cy="209018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555"/>
              </a:lnSpc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❌ Old OS: “Build It and Hope They Use It”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“We’ve scoped the entire platform; now we just need six months to deliver.”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Big plans, no feedback loops, and limited learning until it’s too late.</a:t>
            </a:r>
          </a:p>
          <a:p>
            <a:pPr algn="l">
              <a:lnSpc>
                <a:spcPts val="1555"/>
              </a:lnSpc>
              <a:spcBef>
                <a:spcPts val="910"/>
              </a:spcBef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✅ New OS: “Iterate and Validate”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“Let’s release a minimal version to validate the problem, learn, and refine.”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Faster learning, stronger stakeholder trust, and better business fit. 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53436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4632754" y="3453371"/>
            <a:ext cx="3215752" cy="16449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296"/>
              </a:lnSpc>
              <a:buNone/>
            </a:pP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 Phrases to Use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632754" y="3716070"/>
            <a:ext cx="3215752" cy="203777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</a:t>
            </a: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problem</a:t>
            </a: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are we validating before we build?”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“What’s the </a:t>
            </a: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smallest version</a:t>
            </a: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we can ship to learn something?”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</a:t>
            </a: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feedback</a:t>
            </a: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have we gathered from users this sprint?”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“How do we know this work is </a:t>
            </a: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creating measurable</a:t>
            </a: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impact?”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would we change based on what we’ve </a:t>
            </a: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learned</a:t>
            </a: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so far?”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742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3" name="Object 12"/>
          <p:cNvSpPr/>
          <p:nvPr/>
        </p:nvSpPr>
        <p:spPr>
          <a:xfrm>
            <a:off x="8333879" y="3468779"/>
            <a:ext cx="3383241" cy="18268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440"/>
              </a:lnSpc>
              <a:buNone/>
            </a:pP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 Moves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33879" y="3760575"/>
            <a:ext cx="3383241" cy="19714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Assign clear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 ownership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 data initiatives - one person accountable for value, not just delivery.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Introduce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problem statements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MVP cycles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into team rituals.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progress by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learning speed and adoption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not feature count.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retrospectives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review user feedback, not just sprint completion.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086415" y="1752162"/>
            <a:ext cx="4626406" cy="135221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16" name="Object 15" descr="iW9oP7Ljkbg">    </p:cNvPr>
          <p:cNvPicPr>
            <a:picLocks noChangeAspect="1"/>
          </p:cNvPicPr>
          <p:nvPr/>
        </p:nvPicPr>
        <p:blipFill>
          <a:blip r:embed="rId1"/>
          <a:srcRect l="8476" r="8476" t="11287" b="52307"/>
          <a:stretch/>
        </p:blipFill>
        <p:spPr>
          <a:xfrm>
            <a:off x="7086415" y="1752162"/>
            <a:ext cx="4626406" cy="13522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PROCESS: Measure What Matters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 the value of data work - not just its activity.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6515058" cy="135221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781648" y="1998824"/>
            <a:ext cx="6494426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Shift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81648" y="2267309"/>
            <a:ext cx="6494426" cy="60260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spcBef>
                <a:spcPts val="523"/>
              </a:spcBef>
              <a:buNone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from tracking outputs to quantifying outcomes. When data teams measure business value instead of volume delivered, they gain credibility, trust, and strategic influence.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8" name="Object 7"/>
          <p:cNvSpPr/>
          <p:nvPr/>
        </p:nvSpPr>
        <p:spPr>
          <a:xfrm>
            <a:off x="764984" y="3451685"/>
            <a:ext cx="3414702" cy="228741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555"/>
              </a:lnSpc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❌ Old OS: “Delivery Metrics”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“We closed 47 tickets this month and published 12 new dashboards.”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Focuses on effort, not effect. Creates the illusion of progress without proving impact.</a:t>
            </a:r>
          </a:p>
          <a:p>
            <a:pPr algn="l">
              <a:lnSpc>
                <a:spcPts val="1555"/>
              </a:lnSpc>
              <a:spcBef>
                <a:spcPts val="910"/>
              </a:spcBef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✅ New OS: “Value Metrics”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“Our churn model helped retain 2% more customers - roughly €600K in annualized revenue.”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→ Links data work directly to business performance and ROI.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53436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4594664" y="3453371"/>
            <a:ext cx="3299587" cy="16449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296"/>
              </a:lnSpc>
              <a:buNone/>
            </a:pP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 Phrases to Use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594664" y="3716070"/>
            <a:ext cx="3299587" cy="203777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business metric does this work influence?”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“How can we estimate the value created or protected?”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“What’s the cost of maintaining this dashboard or model?”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“If we stopped doing this, what would break or be missed?”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“Where can we create the most measurable business leverage next quarter?”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742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3" name="Object 12"/>
          <p:cNvSpPr/>
          <p:nvPr/>
        </p:nvSpPr>
        <p:spPr>
          <a:xfrm>
            <a:off x="8410059" y="3559244"/>
            <a:ext cx="3215752" cy="18268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440"/>
              </a:lnSpc>
              <a:buNone/>
            </a:pP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 Moves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410059" y="3851040"/>
            <a:ext cx="3215752" cy="178879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Introduce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value engineering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into your data roadmap - quantify both cost and benefit.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Review projects in terms of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business outcomes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not deliverables.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Align incentives and visibility to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impact metrics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(e.g., adoption, revenue, retention).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Ask teams to tell the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story of value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before showing the volume of work.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086415" y="1752162"/>
            <a:ext cx="4626406" cy="135221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16" name="Object 15" descr="cixohzDpNIo">    </p:cNvPr>
          <p:cNvPicPr>
            <a:picLocks noChangeAspect="1"/>
          </p:cNvPicPr>
          <p:nvPr/>
        </p:nvPicPr>
        <p:blipFill>
          <a:blip r:embed="rId1"/>
          <a:srcRect l="0" r="0" t="28079" b="28079"/>
          <a:stretch/>
        </p:blipFill>
        <p:spPr>
          <a:xfrm>
            <a:off x="7086415" y="1752162"/>
            <a:ext cx="4626406" cy="13522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PROCESS: Prioritization as a Leadership Capability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Focus creates impact and clarity creates calm.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6515058" cy="135221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1024475" y="2094050"/>
            <a:ext cx="5960135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Shift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024475" y="2362535"/>
            <a:ext cx="5960135" cy="40173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spcBef>
                <a:spcPts val="523"/>
              </a:spcBef>
              <a:buNone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from task management to strategic trade-offs.</a:t>
            </a:r>
            <a:b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Leaders don’t manage the backlog - they define what matters most and why.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8" name="Object 7"/>
          <p:cNvSpPr/>
          <p:nvPr/>
        </p:nvSpPr>
        <p:spPr>
          <a:xfrm>
            <a:off x="788790" y="3442625"/>
            <a:ext cx="3362328" cy="2324776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727"/>
              </a:lnSpc>
              <a:buNone/>
            </a:pPr>
            <a:r>
              <a:rPr lang="en-US" b="1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❌ Old OS: “Everything Is Important”</a:t>
            </a:r>
            <a:r>
              <a:rPr lang="en-US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350" i="1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“We’ll deliver all stakeholder requests — it’s just a matter of time.”</a:t>
            </a:r>
            <a:r>
              <a:rPr lang="en-US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→ Creates chaos, burnout, and diluted value.</a:t>
            </a:r>
          </a:p>
          <a:p>
            <a:pPr algn="l">
              <a:lnSpc>
                <a:spcPts val="1727"/>
              </a:lnSpc>
              <a:spcBef>
                <a:spcPts val="1012"/>
              </a:spcBef>
              <a:buNone/>
            </a:pPr>
            <a:r>
              <a:rPr lang="en-US" b="1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✅ New OS: “Focus Creates Value”</a:t>
            </a:r>
            <a:r>
              <a:rPr lang="en-US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350" i="1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“Let’s invest 80% of our capacity in what drives the biggest business impact.”</a:t>
            </a:r>
            <a:r>
              <a:rPr lang="en-US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350" spc="1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→ Builds discipline, clarity, and predictable delivery.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53436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4570857" y="3696198"/>
            <a:ext cx="3351962" cy="16449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296"/>
              </a:lnSpc>
              <a:buNone/>
            </a:pP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 Phrases to Use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570857" y="3958897"/>
            <a:ext cx="3351962" cy="154428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would we stop doing if we added this?”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“What’s the expected impact - and how do we know?”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“Is this urgent, or just loud?”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“Where are we saying ‘yes’ out of fear, not strategy?”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happens if we delay this by one quarter?”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742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3" name="Object 12"/>
          <p:cNvSpPr/>
          <p:nvPr/>
        </p:nvSpPr>
        <p:spPr>
          <a:xfrm>
            <a:off x="8319595" y="3455785"/>
            <a:ext cx="3414702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 Moves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19595" y="3776677"/>
            <a:ext cx="3414702" cy="196701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Introduce a simple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Prioritization Framework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(e.g., RICE or impact/effort).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Tie all prioritization back to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business outcomes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not stakeholder volume.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Make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trade-offs visible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say "no" publicly and explain why.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Review your roadmap monthly to drop or defer low-impact work.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086415" y="1752162"/>
            <a:ext cx="4626406" cy="135221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16" name="Object 15" descr="bylXfUFJylU">    </p:cNvPr>
          <p:cNvPicPr>
            <a:picLocks noChangeAspect="1"/>
          </p:cNvPicPr>
          <p:nvPr/>
        </p:nvPicPr>
        <p:blipFill>
          <a:blip r:embed="rId1"/>
          <a:srcRect l="0" r="0" t="47684" b="30395"/>
          <a:stretch/>
        </p:blipFill>
        <p:spPr>
          <a:xfrm>
            <a:off x="7086415" y="1752162"/>
            <a:ext cx="4626406" cy="13522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COMMUNICATION: Tailor to Your Audience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Clarity is a competitive advantage - match your message to the room.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6515058" cy="135221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843545" y="1998824"/>
            <a:ext cx="6358217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Shift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843545" y="2267309"/>
            <a:ext cx="6358217" cy="60260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spcBef>
                <a:spcPts val="523"/>
              </a:spcBef>
              <a:buNone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from sharing information to shaping understanding. Great data teams flex their message - same truth, different framing - so that every audience sees what’s relevant and actionable for them.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8" name="Object 7"/>
          <p:cNvSpPr/>
          <p:nvPr/>
        </p:nvSpPr>
        <p:spPr>
          <a:xfrm>
            <a:off x="764984" y="3498835"/>
            <a:ext cx="3404337" cy="220772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382"/>
              </a:lnSpc>
              <a:buNone/>
            </a:pPr>
            <a:r>
              <a:rPr lang="en-US" b="1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❌ Old OS: “One-Size-Fits-All Updates”</a:t>
            </a: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</a:t>
            </a:r>
            <a:r>
              <a:rPr lang="en-US" sz="1080" i="1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“Here’s the full dashboard and model performance summary for everyone.”</a:t>
            </a: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Overloads execs with detail and leaves teams guessing about what matters.</a:t>
            </a:r>
          </a:p>
          <a:p>
            <a:pPr algn="l">
              <a:lnSpc>
                <a:spcPts val="1382"/>
              </a:lnSpc>
              <a:spcBef>
                <a:spcPts val="809"/>
              </a:spcBef>
              <a:buNone/>
            </a:pPr>
            <a:r>
              <a:rPr lang="en-US" b="1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✅ New OS: “Audience-Driven Clarity”</a:t>
            </a: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</a:t>
            </a:r>
            <a:r>
              <a:rPr lang="en-US" sz="1080" i="1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“For leadership: here’s the business risk we mitigated.</a:t>
            </a:r>
            <a:br>
              <a:rPr lang="en-US" sz="1080" i="1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i="1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the team: here’s what’s driving the trend and what we’ll improve next.”</a:t>
            </a: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Builds confidence up the chain and clarity within the team. 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53436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4542289" y="3506870"/>
            <a:ext cx="3404337" cy="18268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440"/>
              </a:lnSpc>
              <a:buNone/>
            </a:pP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 Phrases to Use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542289" y="3798665"/>
            <a:ext cx="3404337" cy="18979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“What’s the one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takeaway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this audience should leave with?”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“How does this tie to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their goals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or KPIs?”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context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they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already have — and what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they need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?”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“What’s the decision or action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want them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take?”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can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remove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without losing meaning?”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742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3" name="Object 12"/>
          <p:cNvSpPr/>
          <p:nvPr/>
        </p:nvSpPr>
        <p:spPr>
          <a:xfrm>
            <a:off x="8376730" y="3455785"/>
            <a:ext cx="3289040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 Moves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76730" y="3776677"/>
            <a:ext cx="3289040" cy="196701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a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3-tier communication model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executive, peer, and team.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Teach your analysts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to summarize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Headline → Evidence → Action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Frame updates as </a:t>
            </a: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business conversations</a:t>
            </a: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not technical recaps.</a:t>
            </a:r>
          </a:p>
          <a:p>
            <a:pPr algn="l" marL="242900" indent="-242900">
              <a:lnSpc>
                <a:spcPts val="1583"/>
              </a:lnSpc>
              <a:spcBef>
                <a:spcPts val="927"/>
              </a:spcBef>
              <a:buSzPct val="100000"/>
              <a:buChar char="•"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Review major deliverables through a “stakeholder lens” before sending.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086415" y="1752162"/>
            <a:ext cx="4626406" cy="135221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16" name="Object 15" descr="Effective Presentations">    </p:cNvPr>
          <p:cNvPicPr>
            <a:picLocks noChangeAspect="1"/>
          </p:cNvPicPr>
          <p:nvPr/>
        </p:nvPicPr>
        <p:blipFill>
          <a:blip r:embed="rId1"/>
          <a:srcRect l="8476" r="8476" t="19744" b="43846"/>
          <a:stretch/>
        </p:blipFill>
        <p:spPr>
          <a:xfrm>
            <a:off x="7086415" y="1752162"/>
            <a:ext cx="4626406" cy="13522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COMMUNICATION: Be Proactive and Consistent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Trust grows when people always know what’s happening and why.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6515058" cy="135221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786410" y="1998824"/>
            <a:ext cx="6483879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Shift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86410" y="2267309"/>
            <a:ext cx="6483879" cy="60260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spcBef>
                <a:spcPts val="523"/>
              </a:spcBef>
              <a:buNone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from reactive communication to predictable rhythm. When communication is consistent, teams stay aligned, leaders stay informed, and the “data team black box” disappears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8" name="Object 7"/>
          <p:cNvSpPr/>
          <p:nvPr/>
        </p:nvSpPr>
        <p:spPr>
          <a:xfrm>
            <a:off x="841165" y="3451685"/>
            <a:ext cx="3247213" cy="228741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555"/>
              </a:lnSpc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❌ Old OS: “Wait Until Asked”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“We’ll share an update once we have something significant.”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Creates anxiety, surprises, and rework when stakeholders don’t know progress or context.</a:t>
            </a:r>
          </a:p>
          <a:p>
            <a:pPr algn="l">
              <a:lnSpc>
                <a:spcPts val="1555"/>
              </a:lnSpc>
              <a:spcBef>
                <a:spcPts val="910"/>
              </a:spcBef>
              <a:buNone/>
            </a:pPr>
            <a:r>
              <a:rPr lang="en-US" b="1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✅ New OS: “Communicate by Default”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15" i="1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“Every Friday we share what’s in motion, what’s blocked, and what we’re learning.”</a:t>
            </a: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15" spc="1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Builds transparency, predictability, and confidence across functions. 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53436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4570857" y="3534313"/>
            <a:ext cx="3351962" cy="16449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296"/>
              </a:lnSpc>
              <a:buNone/>
            </a:pP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 Phrases to Use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570857" y="3797012"/>
            <a:ext cx="3351962" cy="187327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“Here’s what we delivered, what’s in flight, and what’s next.”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“Here’s what we learned this week and how it affects the plan.”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“No change in status, but here’s the signal we’re watching.”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“Flagging this early so we can decide together.”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“Here’s the impact of last month’s work and what’s coming next.”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742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3" name="Object 12"/>
          <p:cNvSpPr/>
          <p:nvPr/>
        </p:nvSpPr>
        <p:spPr>
          <a:xfrm>
            <a:off x="8352924" y="3468779"/>
            <a:ext cx="3341414" cy="18268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440"/>
              </a:lnSpc>
              <a:buNone/>
            </a:pP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 Moves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52924" y="3760575"/>
            <a:ext cx="3341414" cy="19714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Establish a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communication rhythm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weekly updates, monthly summaries, quarterly reflections.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repeatable templates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(written or verbal) to reduce friction.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Encourage your team to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over-communicate context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not volume.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Track communication as a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leadership habit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consistency builds credibility.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086415" y="1752162"/>
            <a:ext cx="4626406" cy="135221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16" name="Object 15" descr="KQ3z-IIel2s">    </p:cNvPr>
          <p:cNvPicPr>
            <a:picLocks noChangeAspect="1"/>
          </p:cNvPicPr>
          <p:nvPr/>
        </p:nvPicPr>
        <p:blipFill>
          <a:blip r:embed="rId1"/>
          <a:srcRect l="0" r="0" t="28081" b="28081"/>
          <a:stretch/>
        </p:blipFill>
        <p:spPr>
          <a:xfrm>
            <a:off x="7086415" y="1752162"/>
            <a:ext cx="4626406" cy="13522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MINDSET: Lead with Growth Behaviors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Curiosity about customers drives better data, better products, and better teams.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6515058" cy="135221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795932" y="1998824"/>
            <a:ext cx="6462966" cy="20086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buNone/>
            </a:pPr>
            <a:r>
              <a:rPr lang="en-US" b="1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Shift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95932" y="2267309"/>
            <a:ext cx="6462966" cy="60260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83"/>
              </a:lnSpc>
              <a:spcBef>
                <a:spcPts val="523"/>
              </a:spcBef>
              <a:buNone/>
            </a:pPr>
            <a:r>
              <a:rPr lang="en-US" sz="1238" spc="1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from internal focus to customer curiosity. When leaders model curiosity about how data creates value for real people, teams naturally align around impact - not activity.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8" name="Object 7"/>
          <p:cNvSpPr/>
          <p:nvPr/>
        </p:nvSpPr>
        <p:spPr>
          <a:xfrm>
            <a:off x="831642" y="3584539"/>
            <a:ext cx="3268127" cy="203248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382"/>
              </a:lnSpc>
              <a:buNone/>
            </a:pP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❌</a:t>
            </a:r>
            <a:r>
              <a:rPr lang="en-US" b="1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Old OS: “Internal Excellence”</a:t>
            </a: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</a:t>
            </a:r>
            <a:r>
              <a:rPr lang="en-US" sz="1080" i="1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 just need to finish this model, clean up the schema, and document the process.”</a:t>
            </a: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Optimizes for technical output, not for customer outcomes.</a:t>
            </a:r>
          </a:p>
          <a:p>
            <a:pPr algn="l">
              <a:lnSpc>
                <a:spcPts val="1382"/>
              </a:lnSpc>
              <a:spcBef>
                <a:spcPts val="809"/>
              </a:spcBef>
              <a:buNone/>
            </a:pPr>
            <a:r>
              <a:rPr lang="en-US" b="1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✅ New OS: “External Impact”</a:t>
            </a:r>
            <a:r>
              <a:rPr lang="en-US" sz="1080" i="1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080" i="1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i="1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“How does this model improve a customer experience, a product decision, or a revenue stream?”</a:t>
            </a: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80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→ Centers the work on value creation and what actually changes for the business or user.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53436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4561334" y="3615256"/>
            <a:ext cx="3372875" cy="16449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1296"/>
              </a:lnSpc>
              <a:buNone/>
            </a:pPr>
            <a:r>
              <a:rPr lang="en-US" b="1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 Phrases to Use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561334" y="3877954"/>
            <a:ext cx="3372875" cy="170878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“Who benefits from this work, and how will they feel the impact?”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customer moment does this data touch?”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“How do we know this made something easier, faster, or better for them?”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“What feedback are we getting from real users of our insights?”</a:t>
            </a:r>
          </a:p>
          <a:p>
            <a:pPr algn="l" marL="242900" indent="-242900">
              <a:lnSpc>
                <a:spcPts val="1296"/>
              </a:lnSpc>
              <a:spcBef>
                <a:spcPts val="759"/>
              </a:spcBef>
              <a:buSzPct val="100000"/>
              <a:buFont typeface="+mj-lt"/>
              <a:buAutoNum type="arabicPeriod"/>
            </a:pPr>
            <a:r>
              <a:rPr lang="en-US" sz="1013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“Where did we assume, instead of ask?”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742" y="3199600"/>
            <a:ext cx="3682079" cy="279965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3" name="Object 12"/>
          <p:cNvSpPr/>
          <p:nvPr/>
        </p:nvSpPr>
        <p:spPr>
          <a:xfrm>
            <a:off x="8357685" y="3468779"/>
            <a:ext cx="3330867" cy="18268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440"/>
              </a:lnSpc>
              <a:buNone/>
            </a:pP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 Moves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57685" y="3760575"/>
            <a:ext cx="3330867" cy="19714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Make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customer impact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default first question in project reviews.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Share stories that link data outcomes to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 customer experiences.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Reward curiosity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celebrate questions that improve understanding, not just answers.</a:t>
            </a:r>
          </a:p>
          <a:p>
            <a:pPr algn="l" marL="242900" indent="-242900">
              <a:lnSpc>
                <a:spcPts val="1440"/>
              </a:lnSpc>
              <a:spcBef>
                <a:spcPts val="843"/>
              </a:spcBef>
              <a:buSzPct val="100000"/>
              <a:buChar char="•"/>
            </a:pP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 empathy by bringing data teams into </a:t>
            </a:r>
            <a:r>
              <a:rPr lang="en-US" b="1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customer-facing sessions</a:t>
            </a:r>
            <a:r>
              <a:rPr lang="en-US" sz="1125" spc="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(sales calls, product demos, support reviews).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086415" y="1752162"/>
            <a:ext cx="4626406" cy="135221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16" name="Object 15" descr="l16Lr9DfUjE">    </p:cNvPr>
          <p:cNvPicPr>
            <a:picLocks noChangeAspect="1"/>
          </p:cNvPicPr>
          <p:nvPr/>
        </p:nvPicPr>
        <p:blipFill>
          <a:blip r:embed="rId1"/>
          <a:srcRect l="8476" r="8476" t="30317" b="50925"/>
          <a:stretch/>
        </p:blipFill>
        <p:spPr>
          <a:xfrm>
            <a:off x="7086415" y="1752162"/>
            <a:ext cx="4626406" cy="13522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303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37193" y="433808"/>
            <a:ext cx="7456624" cy="2707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133"/>
              </a:lnSpc>
              <a:buNone/>
            </a:pPr>
            <a:r>
              <a:rPr lang="en-US" b="1" sz="1875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About Me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137193" y="846290"/>
            <a:ext cx="7456624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spcBef>
                <a:spcPts val="1094"/>
              </a:spcBef>
              <a:buNone/>
            </a:pPr>
            <a:r>
              <a:rPr lang="en-US" b="1" sz="375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Background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137193" y="1490224"/>
            <a:ext cx="7456624" cy="115065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266"/>
              </a:lnSpc>
              <a:spcBef>
                <a:spcPts val="791"/>
              </a:spcBef>
              <a:buNone/>
            </a:pPr>
            <a:r>
              <a:rPr lang="en-US" sz="1594" spc="16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I'm a Canadian who doesn't appear to like to live there. I've lived in 3 continents now and I've been in Data and Analytics for over 18 years. 7 years ago, I had such a transformative coaching experience that I decided I wanted to spend more time in that space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826254" y="95226"/>
            <a:ext cx="4267471" cy="6665833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6" name="Object 5" descr="Pier - Zeal Photo.jpg">    </p:cNvPr>
          <p:cNvPicPr>
            <a:picLocks noChangeAspect="1"/>
          </p:cNvPicPr>
          <p:nvPr/>
        </p:nvPicPr>
        <p:blipFill>
          <a:blip r:embed="rId1"/>
          <a:srcRect l="11328" r="11328" t="0" b="0"/>
          <a:stretch/>
        </p:blipFill>
        <p:spPr>
          <a:xfrm>
            <a:off x="7826254" y="95226"/>
            <a:ext cx="4267471" cy="666583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761810" y="3304580"/>
            <a:ext cx="6828131" cy="19491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36"/>
              </a:lnSpc>
              <a:buNone/>
            </a:pPr>
            <a:r>
              <a:rPr lang="en-US" sz="1200" spc="1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EXPERIENCE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61810" y="3698545"/>
            <a:ext cx="6828131" cy="151832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303"/>
              </a:lnSpc>
              <a:spcBef>
                <a:spcPts val="1537"/>
              </a:spcBef>
              <a:buSzPct val="100000"/>
              <a:buChar char="•"/>
            </a:pPr>
            <a:r>
              <a:rPr lang="en-US" sz="1800" spc="1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VP, Data and Analytics - Zeal Network SE (2025-)</a:t>
            </a:r>
          </a:p>
          <a:p>
            <a:pPr algn="l" marL="242900" indent="-242900">
              <a:lnSpc>
                <a:spcPts val="2303"/>
              </a:lnSpc>
              <a:spcBef>
                <a:spcPts val="1349"/>
              </a:spcBef>
              <a:buSzPct val="100000"/>
              <a:buChar char="•"/>
            </a:pPr>
            <a:r>
              <a:rPr lang="en-US" sz="1800" spc="1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Experience across E-Commerce, FinTech, PropTech, Wealth Management, Gaming experience</a:t>
            </a:r>
          </a:p>
          <a:p>
            <a:pPr algn="l" marL="242900" indent="-242900">
              <a:lnSpc>
                <a:spcPts val="2303"/>
              </a:lnSpc>
              <a:spcBef>
                <a:spcPts val="1349"/>
              </a:spcBef>
              <a:buSzPct val="100000"/>
              <a:buChar char="•"/>
            </a:pPr>
            <a:r>
              <a:rPr lang="en-US" sz="1800" spc="1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IECL Certified Executive Coach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761810" y="5334254"/>
            <a:ext cx="6828131" cy="19491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36"/>
              </a:lnSpc>
              <a:spcBef>
                <a:spcPts val="907"/>
              </a:spcBef>
              <a:buNone/>
            </a:pPr>
            <a:r>
              <a:rPr lang="en-US" sz="1200" spc="1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PASSIONS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761810" y="5728219"/>
            <a:ext cx="6828131" cy="29229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303"/>
              </a:lnSpc>
              <a:spcBef>
                <a:spcPts val="1537"/>
              </a:spcBef>
              <a:buSzPct val="100000"/>
              <a:buChar char="•"/>
            </a:pPr>
            <a:r>
              <a:rPr lang="en-US" sz="1800" spc="1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Travelling (50+ countries), Coaching Ice Hockey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847268" y="6531789"/>
            <a:ext cx="3465622" cy="17524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82"/>
              </a:lnSpc>
              <a:buNone/>
            </a:pPr>
            <a:r>
              <a:rPr lang="en-US" sz="1080" spc="11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P.S. I take terrible photos.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04215"/>
            <a:ext cx="12188952" cy="92052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3626"/>
              </a:lnSpc>
              <a:buNone/>
            </a:pPr>
            <a:r>
              <a:rPr lang="en-US" b="1" sz="3188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CALL TO ACTION:</a:t>
            </a:r>
            <a:br>
              <a:rPr lang="en-US" b="1" sz="3188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b="1" sz="3188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Upgrade Your Team’s Operating System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433518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840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job isn’t to build dashboards - it’s to build the system that builds them.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5217602" y="2161634"/>
            <a:ext cx="6495220" cy="3190077"/>
          </a:xfrm>
          <a:prstGeom prst="rect">
            <a:avLst/>
          </a:prstGeom>
          <a:solidFill>
            <a:srgbClr val="000000">
              <a:alpha val="0000"/>
            </a:srgbClr>
          </a:solidFill>
        </p:spPr>
      </p:sp>
      <p:pic>
        <p:nvPicPr>
          <p:cNvPr id="5" name="Object 4" descr="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08055" y="2352054"/>
            <a:ext cx="6132566" cy="2828218"/>
          </a:xfrm>
          <a:prstGeom prst="rect">
            <a:avLst/>
          </a:prstGeom>
        </p:spPr>
      </p:pic>
      <p:pic>
        <p:nvPicPr>
          <p:cNvPr id="6" name="Object 5" descr="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8055" y="2352054"/>
            <a:ext cx="6123044" cy="2818695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408054" y="2352087"/>
            <a:ext cx="1160758" cy="465183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b="1" sz="1800" dirty="0" smtClean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OS Layer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5408054" y="2817270"/>
            <a:ext cx="1160758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Mindset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5408054" y="3598600"/>
            <a:ext cx="1160758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Process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5408054" y="4379930"/>
            <a:ext cx="1160758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Communication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568811" y="2352087"/>
            <a:ext cx="2476779" cy="465183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b="1" sz="1800" dirty="0" smtClean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Focus On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568811" y="2817270"/>
            <a:ext cx="2476779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Coach your managers to start every project with a customer problem, not a data request.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568811" y="3598600"/>
            <a:ext cx="2476779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Define a shared operating rhythm across teams - reviews, updates, and retros that sync the org.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568811" y="4379930"/>
            <a:ext cx="2476779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Set expectations for proactive, tailored updates to execs, peers, and teams.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9045590" y="2352087"/>
            <a:ext cx="2476779" cy="465183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b="1" sz="1800" dirty="0" smtClean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Why It Matters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9045590" y="2817270"/>
            <a:ext cx="2476779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Ensures alignment and business credibility.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045590" y="3598600"/>
            <a:ext cx="2476779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Creates consistency and predictability across layers.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9045590" y="4379930"/>
            <a:ext cx="2476779" cy="781330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Builds trust, reduces noise, and scales clarity.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476131" y="2161634"/>
            <a:ext cx="4598631" cy="3190077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20" name="Object 19"/>
          <p:cNvSpPr/>
          <p:nvPr/>
        </p:nvSpPr>
        <p:spPr>
          <a:xfrm>
            <a:off x="565248" y="2537381"/>
            <a:ext cx="4420364" cy="43314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706"/>
              </a:lnSpc>
              <a:buNone/>
            </a:pPr>
            <a:r>
              <a:rPr lang="en-US" b="1" sz="150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highest-leverage work for a data executive isn’t in the stack - it’s in the system.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565248" y="3003427"/>
            <a:ext cx="4420364" cy="108286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706"/>
              </a:lnSpc>
              <a:spcBef>
                <a:spcPts val="255"/>
              </a:spcBef>
              <a:buNone/>
            </a:pPr>
            <a:r>
              <a:rPr lang="en-US" b="1" sz="150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b="1" sz="150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b="1" sz="150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leaders are the operating system: how they think, work, and communicate defines whether your organization scales clarity or chaos.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565248" y="4119194"/>
            <a:ext cx="4420364" cy="86629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706"/>
              </a:lnSpc>
              <a:spcBef>
                <a:spcPts val="255"/>
              </a:spcBef>
              <a:buNone/>
            </a:pPr>
            <a:r>
              <a:rPr lang="en-US" b="1" sz="150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b="1" sz="150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b="1" sz="150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Upgrading your OS means enabling your team to operate with rhythm, context, and purpose - not just technical excellence.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4" name="Object 23"/>
          <p:cNvSpPr/>
          <p:nvPr/>
        </p:nvSpPr>
        <p:spPr>
          <a:xfrm>
            <a:off x="0" y="5754770"/>
            <a:ext cx="12188952" cy="32486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560"/>
              </a:lnSpc>
              <a:buNone/>
            </a:pPr>
            <a:r>
              <a:rPr lang="en-US" sz="1800" i="1" spc="18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don’t scale impact by adding people. You scale it by upgrading how your people operate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303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74750" y="1979184"/>
            <a:ext cx="10839418" cy="152295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5999"/>
              </a:lnSpc>
              <a:buNone/>
            </a:pPr>
            <a:r>
              <a:rPr lang="en-US" b="1" sz="5625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"The Future Belongs to System Thinkers, Not Stack Builders"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109510" y="3562319"/>
            <a:ext cx="11969899" cy="129944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560"/>
              </a:lnSpc>
              <a:spcBef>
                <a:spcPts val="465"/>
              </a:spcBef>
              <a:buNone/>
            </a:pPr>
            <a:r>
              <a:rPr lang="en-US" b="1" sz="1800" spc="18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b="1" sz="1800" spc="18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b="1" sz="1800" spc="18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operating system is your leadership.</a:t>
            </a:r>
            <a:r>
              <a:rPr lang="en-US" sz="1800" spc="18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800" spc="18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800" spc="18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your leaders think, work, and communicate will define how your organization learns, scales, and earns trust with data.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6" y="0"/>
            <a:ext cx="12188952" cy="6856286"/>
          </a:xfrm>
          <a:prstGeom prst="rect">
            <a:avLst/>
          </a:prstGeom>
        </p:spPr>
      </p:pic>
      <p:pic>
        <p:nvPicPr>
          <p:cNvPr id="3" name="Object 2" descr="">    </p:cNvPr>
          <p:cNvPicPr>
            <a:picLocks noChangeAspect="1"/>
          </p:cNvPicPr>
          <p:nvPr/>
        </p:nvPicPr>
        <p:blipFill>
          <a:blip r:embed="rId3"/>
          <a:srcRect l="0" r="0" t="468" b="468"/>
          <a:stretch/>
        </p:blipFill>
        <p:spPr>
          <a:xfrm>
            <a:off x="440248" y="6366345"/>
            <a:ext cx="1307147" cy="246650"/>
          </a:xfrm>
          <a:prstGeom prst="rect">
            <a:avLst/>
          </a:prstGeom>
        </p:spPr>
      </p:pic>
      <p:pic>
        <p:nvPicPr>
          <p:cNvPr id="4" name="Object 3" descr="">    </p:cNvPr>
          <p:cNvPicPr>
            <a:picLocks noChangeAspect="1"/>
          </p:cNvPicPr>
          <p:nvPr/>
        </p:nvPicPr>
        <p:blipFill>
          <a:blip r:embed="rId4"/>
          <a:srcRect l="49" r="49" t="0" b="0"/>
          <a:stretch/>
        </p:blipFill>
        <p:spPr>
          <a:xfrm>
            <a:off x="1899032" y="6382661"/>
            <a:ext cx="569598" cy="202022"/>
          </a:xfrm>
          <a:prstGeom prst="rect">
            <a:avLst/>
          </a:prstGeom>
        </p:spPr>
      </p:pic>
      <p:pic>
        <p:nvPicPr>
          <p:cNvPr id="5" name="Object 4" descr="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8682" y="0"/>
            <a:ext cx="12188952" cy="6856286"/>
          </a:xfrm>
          <a:prstGeom prst="rect">
            <a:avLst/>
          </a:prstGeom>
        </p:spPr>
      </p:pic>
      <p:pic>
        <p:nvPicPr>
          <p:cNvPr id="6" name="Object 5" descr="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3934" y="-375"/>
            <a:ext cx="6094476" cy="6856286"/>
          </a:xfrm>
          <a:prstGeom prst="rect">
            <a:avLst/>
          </a:prstGeom>
        </p:spPr>
      </p:pic>
      <p:pic>
        <p:nvPicPr>
          <p:cNvPr id="7" name="Object 6" descr="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587" y="4555317"/>
            <a:ext cx="5370757" cy="1552187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80556" y="4645319"/>
            <a:ext cx="5636250" cy="26666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00"/>
              </a:lnSpc>
              <a:buNone/>
            </a:pPr>
            <a:r>
              <a:rPr lang="en-US" b="1" sz="2100" spc="21" kern="0" dirty="0" smtClean="0">
                <a:solidFill>
                  <a:srgbClr val="93e47e">
                    <a:alpha val="87000"/>
                  </a:srgb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Save 20% with code CDAO20</a:t>
            </a:r>
            <a:endParaRPr lang="en-US" dirty="0"/>
          </a:p>
        </p:txBody>
      </p:sp>
      <p:pic>
        <p:nvPicPr>
          <p:cNvPr id="9" name="Object 8" descr="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5101" y="466542"/>
            <a:ext cx="5370757" cy="346623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17086" y="541211"/>
            <a:ext cx="5636250" cy="13029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420"/>
              </a:lnSpc>
              <a:buNone/>
            </a:pPr>
            <a:r>
              <a:rPr lang="en-US" b="1" sz="3420" spc="35" kern="0" dirty="0" smtClean="0">
                <a:solidFill>
                  <a:srgbClr val="b0fb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Data Manager to AI-Ready Leader Winning at Executive Roles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17086" y="1930092"/>
            <a:ext cx="5636250" cy="4341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420"/>
              </a:lnSpc>
              <a:spcBef>
                <a:spcPts val="665"/>
              </a:spcBef>
              <a:buNone/>
            </a:pPr>
            <a:r>
              <a:rPr lang="en-US" b="1" sz="2280" spc="22" kern="0" dirty="0" smtClean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November 17/18/20, 25th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17086" y="2417299"/>
            <a:ext cx="5636250" cy="3799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992"/>
              </a:lnSpc>
              <a:spcBef>
                <a:spcPts val="411"/>
              </a:spcBef>
              <a:buNone/>
            </a:pPr>
            <a:r>
              <a:rPr lang="en-US" sz="1995" spc="20" kern="0" dirty="0" smtClean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• Alumni from 10+ companies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17086" y="2865821"/>
            <a:ext cx="5636250" cy="3799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992"/>
              </a:lnSpc>
              <a:spcBef>
                <a:spcPts val="531"/>
              </a:spcBef>
              <a:buNone/>
            </a:pPr>
            <a:r>
              <a:rPr lang="en-US" sz="1995" spc="20" kern="0" dirty="0" smtClean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• 4 live sessions + 3 BIG modules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576766" y="734705"/>
            <a:ext cx="5059949" cy="57896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280"/>
              </a:lnSpc>
              <a:buNone/>
            </a:pPr>
            <a:r>
              <a:rPr lang="en-US" sz="2280" spc="22" kern="0" dirty="0" smtClean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Want to go deeper? Join From Data Manager → AI-Ready Leader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11479213" y="6436668"/>
            <a:ext cx="536292" cy="15242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r">
              <a:lnSpc>
                <a:spcPts val="1200"/>
              </a:lnSpc>
              <a:buNone/>
            </a:pPr>
            <a:r>
              <a:rPr lang="en-US" sz="1200" spc="12" kern="0" dirty="0" smtClean="0">
                <a:solidFill>
                  <a:srgbClr val="c7c7c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</a:t>
            </a:r>
            <a:endParaRPr lang="en-US" dirty="0"/>
          </a:p>
        </p:txBody>
      </p:sp>
      <p:pic>
        <p:nvPicPr>
          <p:cNvPr id="16" name="Object 15" descr="CDAO 20% (1).png">    </p:cNvPr>
          <p:cNvPicPr>
            <a:picLocks noChangeAspect="1"/>
          </p:cNvPicPr>
          <p:nvPr/>
        </p:nvPicPr>
        <p:blipFill>
          <a:blip r:embed="rId13"/>
          <a:srcRect l="0" r="0" t="0" b="0"/>
          <a:stretch/>
        </p:blipFill>
        <p:spPr>
          <a:xfrm>
            <a:off x="7237190" y="1618845"/>
            <a:ext cx="4026975" cy="4026975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1769957" y="6501601"/>
            <a:ext cx="228444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Sound Familiar?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same complaints echo across almost every data team.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9376963" y="1752162"/>
            <a:ext cx="2335858" cy="3599550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5" name="Object 4" descr="12357522">    </p:cNvPr>
          <p:cNvPicPr>
            <a:picLocks noChangeAspect="1"/>
          </p:cNvPicPr>
          <p:nvPr/>
        </p:nvPicPr>
        <p:blipFill>
          <a:blip r:embed="rId1"/>
          <a:srcRect l="20785" r="35953" t="0" b="0"/>
          <a:stretch/>
        </p:blipFill>
        <p:spPr>
          <a:xfrm>
            <a:off x="9376963" y="1752162"/>
            <a:ext cx="2335858" cy="3599550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952262" y="1820110"/>
            <a:ext cx="3952631" cy="347344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073"/>
              </a:lnSpc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“I don’t have a seat at the table.”</a:t>
            </a:r>
          </a:p>
          <a:p>
            <a:pPr algn="l" marL="242900" indent="-242900">
              <a:lnSpc>
                <a:spcPts val="2073"/>
              </a:lnSpc>
              <a:spcBef>
                <a:spcPts val="1302"/>
              </a:spcBef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“Garbage in, garbage out.”</a:t>
            </a:r>
          </a:p>
          <a:p>
            <a:pPr algn="l" marL="242900" indent="-242900">
              <a:lnSpc>
                <a:spcPts val="2073"/>
              </a:lnSpc>
              <a:spcBef>
                <a:spcPts val="1302"/>
              </a:spcBef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“The business doesn’t care about data.”</a:t>
            </a:r>
          </a:p>
          <a:p>
            <a:pPr algn="l" marL="242900" indent="-242900">
              <a:lnSpc>
                <a:spcPts val="2073"/>
              </a:lnSpc>
              <a:spcBef>
                <a:spcPts val="1302"/>
              </a:spcBef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“They never listen to our recommendations.”</a:t>
            </a:r>
          </a:p>
          <a:p>
            <a:pPr algn="l" marL="242900" indent="-242900">
              <a:lnSpc>
                <a:spcPts val="2073"/>
              </a:lnSpc>
              <a:spcBef>
                <a:spcPts val="1302"/>
              </a:spcBef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“We’re just a service team, not a partner.”</a:t>
            </a:r>
          </a:p>
          <a:p>
            <a:pPr algn="l" marL="242900" indent="-242900">
              <a:lnSpc>
                <a:spcPts val="2073"/>
              </a:lnSpc>
              <a:spcBef>
                <a:spcPts val="1302"/>
              </a:spcBef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“They want insights, but they won’t fix the inputs.”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926547" y="1820110"/>
            <a:ext cx="3952631" cy="261012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073"/>
              </a:lnSpc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 spend all our time building dashboards no one reads.”</a:t>
            </a:r>
          </a:p>
          <a:p>
            <a:pPr algn="l" marL="242900" indent="-242900">
              <a:lnSpc>
                <a:spcPts val="2073"/>
              </a:lnSpc>
              <a:spcBef>
                <a:spcPts val="1302"/>
              </a:spcBef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“We’re measured on delivery, not impact.”</a:t>
            </a:r>
          </a:p>
          <a:p>
            <a:pPr algn="l" marL="242900" indent="-242900">
              <a:lnSpc>
                <a:spcPts val="2073"/>
              </a:lnSpc>
              <a:spcBef>
                <a:spcPts val="1302"/>
              </a:spcBef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“We’re asked to prove value but not given ownership.”</a:t>
            </a:r>
          </a:p>
          <a:p>
            <a:pPr algn="l" marL="242900" indent="-242900">
              <a:lnSpc>
                <a:spcPts val="2073"/>
              </a:lnSpc>
              <a:spcBef>
                <a:spcPts val="1302"/>
              </a:spcBef>
              <a:buSzPct val="100000"/>
              <a:buChar char="•"/>
            </a:pPr>
            <a:r>
              <a:rPr lang="en-US" sz="1620" spc="1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“We can’t move fast; governance slows everything down.”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1865183" y="6501601"/>
            <a:ext cx="133217" cy="243686"/>
          </a:xfrm>
          <a:prstGeom prst="rect">
            <a:avLst/>
          </a:prstGeom>
          <a:noFill/>
        </p:spPr>
      </p:sp>
      <p:sp>
        <p:nvSpPr>
          <p:cNvPr id="9" name="Object 8"/>
          <p:cNvSpPr/>
          <p:nvPr/>
        </p:nvSpPr>
        <p:spPr>
          <a:xfrm>
            <a:off x="0" y="5754770"/>
            <a:ext cx="12188952" cy="32486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560"/>
              </a:lnSpc>
              <a:buNone/>
            </a:pPr>
            <a:r>
              <a:rPr lang="en-US" b="1" sz="1800" i="1" spc="18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These aren’t </a:t>
            </a:r>
            <a:r>
              <a:rPr lang="en-US" b="1" sz="1800" spc="18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</a:t>
            </a:r>
            <a:r>
              <a:rPr lang="en-US" b="1" sz="1800" i="1" spc="18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problems - they’re leadership</a:t>
            </a:r>
            <a:r>
              <a:rPr lang="en-US" sz="1800" spc="18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</a:t>
            </a:r>
            <a:r>
              <a:rPr lang="en-US" b="1" sz="1800" i="1" spc="18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operating problems.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3936016" cy="6665833"/>
          </a:xfrm>
          <a:prstGeom prst="rect">
            <a:avLst/>
          </a:prstGeom>
          <a:solidFill>
            <a:srgbClr val="303655"/>
          </a:solidFill>
        </p:spPr>
      </p:sp>
      <p:sp>
        <p:nvSpPr>
          <p:cNvPr id="3" name="Object 2"/>
          <p:cNvSpPr/>
          <p:nvPr/>
        </p:nvSpPr>
        <p:spPr>
          <a:xfrm>
            <a:off x="512957" y="2087008"/>
            <a:ext cx="3100456" cy="152312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1997"/>
              </a:lnSpc>
              <a:buNone/>
            </a:pPr>
            <a:r>
              <a:rPr lang="en-US" b="1" sz="1125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97%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512957" y="3520195"/>
            <a:ext cx="3100456" cy="7310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buNone/>
            </a:pPr>
            <a:r>
              <a:rPr lang="en-US" sz="2250" spc="22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data engineers feel burnt out.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12957" y="4397896"/>
            <a:ext cx="3100456" cy="21128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663"/>
              </a:lnSpc>
              <a:spcBef>
                <a:spcPts val="1133"/>
              </a:spcBef>
              <a:buNone/>
            </a:pPr>
            <a:r>
              <a:rPr lang="en-US" sz="1170" spc="1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(tdwi.org; stackoverflow.blog)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126468" y="95226"/>
            <a:ext cx="3936016" cy="666583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Object 6"/>
          <p:cNvSpPr/>
          <p:nvPr/>
        </p:nvSpPr>
        <p:spPr>
          <a:xfrm>
            <a:off x="4387547" y="2017605"/>
            <a:ext cx="3404337" cy="1294646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0198"/>
              </a:lnSpc>
              <a:buNone/>
            </a:pPr>
            <a:r>
              <a:rPr lang="en-US" b="1" sz="9563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 in 5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387547" y="3268110"/>
            <a:ext cx="3404337" cy="109658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buNone/>
            </a:pPr>
            <a:r>
              <a:rPr lang="en-US" sz="2250" spc="22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professionals have considered leaving the field due to burnout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387547" y="4511341"/>
            <a:ext cx="3404337" cy="21128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663"/>
              </a:lnSpc>
              <a:spcBef>
                <a:spcPts val="1133"/>
              </a:spcBef>
              <a:buNone/>
            </a:pPr>
            <a:r>
              <a:rPr lang="en-US" sz="1170" spc="1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(tdwi.org; globenewswire.com)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8157710" y="95226"/>
            <a:ext cx="3936016" cy="6665833"/>
          </a:xfrm>
          <a:prstGeom prst="rect">
            <a:avLst/>
          </a:prstGeom>
          <a:solidFill>
            <a:srgbClr val="303655"/>
          </a:solidFill>
        </p:spPr>
      </p:sp>
      <p:pic>
        <p:nvPicPr>
          <p:cNvPr id="11" name="Object 10" descr="hvSr_CVecVI">    </p:cNvPr>
          <p:cNvPicPr>
            <a:picLocks noChangeAspect="1"/>
          </p:cNvPicPr>
          <p:nvPr/>
        </p:nvPicPr>
        <p:blipFill>
          <a:blip r:embed="rId1"/>
          <a:srcRect l="30317" r="30317" t="0" b="0"/>
          <a:stretch/>
        </p:blipFill>
        <p:spPr>
          <a:xfrm>
            <a:off x="8157710" y="95226"/>
            <a:ext cx="3936016" cy="6665833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8339756" y="1967975"/>
            <a:ext cx="3571825" cy="152312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1997"/>
              </a:lnSpc>
              <a:buNone/>
            </a:pPr>
            <a:r>
              <a:rPr lang="en-US" b="1" sz="1125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1.7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8339756" y="3387606"/>
            <a:ext cx="3571825" cy="54159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years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39756" y="4025257"/>
            <a:ext cx="3571825" cy="7310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spcBef>
                <a:spcPts val="742"/>
              </a:spcBef>
              <a:buNone/>
            </a:pPr>
            <a:r>
              <a:rPr lang="en-US" sz="2250" spc="22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tenure for a data scientist in Europe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3936016" cy="6665833"/>
          </a:xfrm>
          <a:prstGeom prst="rect">
            <a:avLst/>
          </a:prstGeom>
          <a:solidFill>
            <a:srgbClr val="303655"/>
          </a:solidFill>
        </p:spPr>
      </p:sp>
      <p:sp>
        <p:nvSpPr>
          <p:cNvPr id="3" name="Object 2"/>
          <p:cNvSpPr/>
          <p:nvPr/>
        </p:nvSpPr>
        <p:spPr>
          <a:xfrm>
            <a:off x="261558" y="1539457"/>
            <a:ext cx="3603286" cy="152312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1997"/>
              </a:lnSpc>
              <a:buNone/>
            </a:pPr>
            <a:r>
              <a:rPr lang="en-US" b="1" sz="1125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91%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261558" y="2972644"/>
            <a:ext cx="3603286" cy="182764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buNone/>
            </a:pPr>
            <a:r>
              <a:rPr lang="en-US" sz="2250" spc="22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data professionals say they frequently receive analytics requests with unreasonable expectations.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261558" y="4946934"/>
            <a:ext cx="3603286" cy="21128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663"/>
              </a:lnSpc>
              <a:spcBef>
                <a:spcPts val="1133"/>
              </a:spcBef>
              <a:buNone/>
            </a:pPr>
            <a:r>
              <a:rPr lang="en-US" sz="1170" spc="1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(helpnetsecurity.com)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126468" y="95226"/>
            <a:ext cx="3936016" cy="666583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Object 6"/>
          <p:cNvSpPr/>
          <p:nvPr/>
        </p:nvSpPr>
        <p:spPr>
          <a:xfrm>
            <a:off x="4455164" y="2087008"/>
            <a:ext cx="3278492" cy="152312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1997"/>
              </a:lnSpc>
              <a:buNone/>
            </a:pPr>
            <a:r>
              <a:rPr lang="en-US" b="1" sz="1125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78%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455164" y="3520195"/>
            <a:ext cx="3278492" cy="7310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buNone/>
            </a:pPr>
            <a:r>
              <a:rPr lang="en-US" sz="2250" spc="22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say they “wish their job came with a therapist.”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455164" y="4397896"/>
            <a:ext cx="3278492" cy="21128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663"/>
              </a:lnSpc>
              <a:spcBef>
                <a:spcPts val="1133"/>
              </a:spcBef>
              <a:buNone/>
            </a:pPr>
            <a:r>
              <a:rPr lang="en-US" sz="1170" spc="1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(helpnetsecurity.com)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8157710" y="95226"/>
            <a:ext cx="3936016" cy="6665833"/>
          </a:xfrm>
          <a:prstGeom prst="rect">
            <a:avLst/>
          </a:prstGeom>
          <a:solidFill>
            <a:srgbClr val="d0d5dd"/>
          </a:solidFill>
        </p:spPr>
      </p:sp>
      <p:sp>
        <p:nvSpPr>
          <p:cNvPr id="11" name="Object 10"/>
          <p:cNvSpPr/>
          <p:nvPr/>
        </p:nvSpPr>
        <p:spPr>
          <a:xfrm>
            <a:off x="8339756" y="1239494"/>
            <a:ext cx="3571825" cy="152312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1997"/>
              </a:lnSpc>
              <a:buNone/>
            </a:pPr>
            <a:r>
              <a:rPr lang="en-US" b="1" sz="112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87%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339756" y="2672682"/>
            <a:ext cx="3571825" cy="109658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buNone/>
            </a:pP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say they’re blamed for data problems outside their control;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8339756" y="3892437"/>
            <a:ext cx="3571825" cy="7310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spcBef>
                <a:spcPts val="951"/>
              </a:spcBef>
              <a:buNone/>
            </a:pP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69% cite restrictive governance,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39756" y="4746662"/>
            <a:ext cx="3571825" cy="7310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879"/>
              </a:lnSpc>
              <a:spcBef>
                <a:spcPts val="951"/>
              </a:spcBef>
              <a:buNone/>
            </a:pP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89% face after-hours disruptions.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Theres a silent Epidemic Killing Data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It’s not a tooling problem. It’s a </a:t>
            </a:r>
            <a:r>
              <a:rPr lang="en-US" b="1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problem</a:t>
            </a: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1466483"/>
            <a:ext cx="7110222" cy="538980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5" name="Object 4"/>
          <p:cNvSpPr/>
          <p:nvPr/>
        </p:nvSpPr>
        <p:spPr>
          <a:xfrm>
            <a:off x="129828" y="2400031"/>
            <a:ext cx="6850500" cy="73105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879"/>
              </a:lnSpc>
              <a:buNone/>
            </a:pP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teams aren’t failing because of a lack of tools or talent.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29828" y="3254256"/>
            <a:ext cx="6850500" cy="182764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879"/>
              </a:lnSpc>
              <a:spcBef>
                <a:spcPts val="951"/>
              </a:spcBef>
              <a:buNone/>
            </a:pP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They’re failing because of </a:t>
            </a:r>
            <a:r>
              <a:rPr lang="en-US" b="1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limiting operating habits</a:t>
            </a: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the invisible defaults that shape how we think, prioritize, and communicate.</a:t>
            </a:r>
            <a:b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29828" y="5205070"/>
            <a:ext cx="6850500" cy="73105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879"/>
              </a:lnSpc>
              <a:spcBef>
                <a:spcPts val="951"/>
              </a:spcBef>
              <a:buNone/>
            </a:pP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Most teams have upgraded their stack.</a:t>
            </a:r>
            <a:b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250" spc="2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Few have upgraded their operating system. 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110222" y="1466483"/>
            <a:ext cx="5078730" cy="5389802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9" name="Object 8" descr="Securing Microsoft Teams Meetings: Controlling Access and Protecting Data">    </p:cNvPr>
          <p:cNvPicPr>
            <a:picLocks noChangeAspect="1"/>
          </p:cNvPicPr>
          <p:nvPr/>
        </p:nvPicPr>
        <p:blipFill>
          <a:blip r:embed="rId1"/>
          <a:srcRect l="6271" r="31023" t="0" b="0"/>
          <a:stretch/>
        </p:blipFill>
        <p:spPr>
          <a:xfrm>
            <a:off x="7110222" y="1466483"/>
            <a:ext cx="5078730" cy="5389802"/>
          </a:xfrm>
          <a:prstGeom prst="rect">
            <a:avLst/>
          </a:prstGeom>
        </p:spPr>
      </p:pic>
    </p:spTree>
    <p:custDataLst/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91485"/>
            <a:ext cx="12188952" cy="54159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What’s Holding Data Teams Back?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24012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703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Let’s break it down. The common symptoms of a limiting mindset in data teams include: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52162"/>
            <a:ext cx="2094976" cy="1256986"/>
          </a:xfrm>
          <a:prstGeom prst="rect">
            <a:avLst/>
          </a:prstGeom>
          <a:solidFill>
            <a:srgbClr val="303655"/>
          </a:solidFill>
        </p:spPr>
      </p:sp>
      <p:pic>
        <p:nvPicPr>
          <p:cNvPr id="5" name="Object 4" descr="ULThiDHFaY4">    </p:cNvPr>
          <p:cNvPicPr>
            <a:picLocks noChangeAspect="1"/>
          </p:cNvPicPr>
          <p:nvPr/>
        </p:nvPicPr>
        <p:blipFill>
          <a:blip r:embed="rId1"/>
          <a:srcRect l="0" r="0" t="5000" b="5000"/>
          <a:stretch/>
        </p:blipFill>
        <p:spPr>
          <a:xfrm>
            <a:off x="476131" y="1752162"/>
            <a:ext cx="2094976" cy="125698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371382" y="3142729"/>
            <a:ext cx="2304474" cy="233833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03"/>
              </a:lnSpc>
              <a:buNone/>
            </a:pPr>
            <a:r>
              <a:rPr lang="en-US" b="1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External Locus of Control</a:t>
            </a: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Instead of owning the outcome, we blame business users, legacy systems, or a lack of "data culture."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2761559" y="1752162"/>
            <a:ext cx="2094976" cy="1256986"/>
          </a:xfrm>
          <a:prstGeom prst="rect">
            <a:avLst/>
          </a:prstGeom>
          <a:solidFill>
            <a:srgbClr val="303655"/>
          </a:solidFill>
        </p:spPr>
      </p:sp>
      <p:pic>
        <p:nvPicPr>
          <p:cNvPr id="8" name="Object 7" descr="K6EhmBlLIk8">    </p:cNvPr>
          <p:cNvPicPr>
            <a:picLocks noChangeAspect="1"/>
          </p:cNvPicPr>
          <p:nvPr/>
        </p:nvPicPr>
        <p:blipFill>
          <a:blip r:embed="rId2"/>
          <a:srcRect l="0" r="0" t="5000" b="5000"/>
          <a:stretch/>
        </p:blipFill>
        <p:spPr>
          <a:xfrm>
            <a:off x="2761559" y="1752162"/>
            <a:ext cx="2094976" cy="1256986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2656811" y="3142729"/>
            <a:ext cx="2304474" cy="263062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03"/>
              </a:lnSpc>
              <a:buNone/>
            </a:pPr>
            <a:r>
              <a:rPr lang="en-US" b="1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Victim Mentality</a:t>
            </a: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Phrases like “garbage in, garbage out” or “the business doesn’t care about data” are the battle cries of data teams giving up accountability.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5046988" y="1752162"/>
            <a:ext cx="2094976" cy="1256986"/>
          </a:xfrm>
          <a:prstGeom prst="rect">
            <a:avLst/>
          </a:prstGeom>
          <a:solidFill>
            <a:srgbClr val="303655"/>
          </a:solidFill>
        </p:spPr>
      </p:sp>
      <p:pic>
        <p:nvPicPr>
          <p:cNvPr id="11" name="Object 10" descr="AI ethics">    </p:cNvPr>
          <p:cNvPicPr>
            <a:picLocks noChangeAspect="1"/>
          </p:cNvPicPr>
          <p:nvPr/>
        </p:nvPicPr>
        <p:blipFill>
          <a:blip r:embed="rId3"/>
          <a:srcRect l="0" r="0" t="43098" b="18941"/>
          <a:stretch/>
        </p:blipFill>
        <p:spPr>
          <a:xfrm>
            <a:off x="5046988" y="1752162"/>
            <a:ext cx="2094976" cy="1256986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4942239" y="3142729"/>
            <a:ext cx="2304474" cy="233833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03"/>
              </a:lnSpc>
              <a:buNone/>
            </a:pPr>
            <a:r>
              <a:rPr lang="en-US" b="1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All-or-Nothing Thinking</a:t>
            </a: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Believing that either the data is perfect or useless. That you either have a data culture or can’t move forward.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7332416" y="1752162"/>
            <a:ext cx="2094976" cy="1256986"/>
          </a:xfrm>
          <a:prstGeom prst="rect">
            <a:avLst/>
          </a:prstGeom>
          <a:solidFill>
            <a:srgbClr val="303655"/>
          </a:solidFill>
        </p:spPr>
      </p:sp>
      <p:pic>
        <p:nvPicPr>
          <p:cNvPr id="14" name="Object 13" descr="FO7JIlwjOtU">    </p:cNvPr>
          <p:cNvPicPr>
            <a:picLocks noChangeAspect="1"/>
          </p:cNvPicPr>
          <p:nvPr/>
        </p:nvPicPr>
        <p:blipFill>
          <a:blip r:embed="rId4"/>
          <a:srcRect l="0" r="0" t="5004" b="5004"/>
          <a:stretch/>
        </p:blipFill>
        <p:spPr>
          <a:xfrm>
            <a:off x="7332416" y="1752162"/>
            <a:ext cx="2094976" cy="1256986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7227668" y="3142729"/>
            <a:ext cx="2304474" cy="58458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03"/>
              </a:lnSpc>
              <a:buNone/>
            </a:pPr>
            <a:r>
              <a:rPr lang="en-US" b="1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Technology-First Obsession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7227668" y="3787655"/>
            <a:ext cx="2304474" cy="175374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03"/>
              </a:lnSpc>
              <a:spcBef>
                <a:spcPts val="467"/>
              </a:spcBef>
              <a:buNone/>
            </a:pP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Thinking the latest stack and tech will solve root problems without changing behaviors or operating models.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617845" y="1752162"/>
            <a:ext cx="2094976" cy="1256986"/>
          </a:xfrm>
          <a:prstGeom prst="rect">
            <a:avLst/>
          </a:prstGeom>
          <a:solidFill>
            <a:srgbClr val="303655"/>
          </a:solidFill>
        </p:spPr>
      </p:sp>
      <p:pic>
        <p:nvPicPr>
          <p:cNvPr id="18" name="Object 17" descr="GFLVQDTPKcM">    </p:cNvPr>
          <p:cNvPicPr>
            <a:picLocks noChangeAspect="1"/>
          </p:cNvPicPr>
          <p:nvPr/>
        </p:nvPicPr>
        <p:blipFill>
          <a:blip r:embed="rId5"/>
          <a:srcRect l="0" r="0" t="5000" b="5000"/>
          <a:stretch/>
        </p:blipFill>
        <p:spPr>
          <a:xfrm>
            <a:off x="9617845" y="1752162"/>
            <a:ext cx="2094976" cy="1256986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9513096" y="3142729"/>
            <a:ext cx="2304474" cy="292291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03"/>
              </a:lnSpc>
              <a:buNone/>
            </a:pPr>
            <a:r>
              <a:rPr lang="en-US" b="1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Customer Avoidance</a:t>
            </a: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Instead of asking "what problem are we solving?", teams default to pushing dashboards and data platforms no one uses.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11865183" y="6501601"/>
            <a:ext cx="133217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448454" y="391485"/>
            <a:ext cx="7292045" cy="108319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4266"/>
              </a:lnSpc>
              <a:buNone/>
            </a:pPr>
            <a:r>
              <a:rPr lang="en-US" b="1" sz="37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What’s Missing Isn’t Another Tool - It’s an Operating System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7522869" y="2123544"/>
            <a:ext cx="4189952" cy="387570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Object 3" descr="Mindset.png">    </p:cNvPr>
          <p:cNvPicPr>
            <a:picLocks noChangeAspect="1"/>
          </p:cNvPicPr>
          <p:nvPr/>
        </p:nvPicPr>
        <p:blipFill>
          <a:blip r:embed="rId1"/>
          <a:srcRect l="0" r="0" t="3750" b="3750"/>
          <a:stretch/>
        </p:blipFill>
        <p:spPr>
          <a:xfrm>
            <a:off x="7522869" y="2123544"/>
            <a:ext cx="4189952" cy="387570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1" y="2123544"/>
            <a:ext cx="6665833" cy="3875706"/>
          </a:xfrm>
          <a:prstGeom prst="rect">
            <a:avLst/>
          </a:prstGeom>
          <a:solidFill>
            <a:srgbClr val="303655"/>
          </a:solidFill>
        </p:spPr>
      </p:sp>
      <p:sp>
        <p:nvSpPr>
          <p:cNvPr id="6" name="Object 5"/>
          <p:cNvSpPr/>
          <p:nvPr/>
        </p:nvSpPr>
        <p:spPr>
          <a:xfrm>
            <a:off x="761810" y="2333174"/>
            <a:ext cx="6808673" cy="67683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666"/>
              </a:lnSpc>
              <a:buNone/>
            </a:pPr>
            <a:r>
              <a:rPr lang="en-US" sz="1875" spc="19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Data Operating System is the invisible structure that makes technical work consistently valuable.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61810" y="3121931"/>
            <a:ext cx="6808673" cy="41413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263"/>
              </a:lnSpc>
              <a:spcBef>
                <a:spcPts val="865"/>
              </a:spcBef>
              <a:buNone/>
            </a:pPr>
            <a:r>
              <a:rPr lang="en-US" sz="2550" spc="26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 aligns </a:t>
            </a:r>
            <a:r>
              <a:rPr lang="en-US" b="1" sz="2550" spc="26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</a:t>
            </a:r>
            <a:r>
              <a:rPr lang="en-US" sz="2550" spc="26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your team: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61810" y="3626663"/>
            <a:ext cx="6808673" cy="126918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3199"/>
              </a:lnSpc>
              <a:spcBef>
                <a:spcPts val="700"/>
              </a:spcBef>
              <a:buSzPct val="100000"/>
              <a:buChar char="•"/>
            </a:pPr>
            <a:r>
              <a:rPr lang="en-US" sz="2250" spc="2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 (Thinks)</a:t>
            </a:r>
          </a:p>
          <a:p>
            <a:pPr algn="l" marL="242900" indent="-242900">
              <a:lnSpc>
                <a:spcPts val="3199"/>
              </a:lnSpc>
              <a:spcBef>
                <a:spcPts val="196"/>
              </a:spcBef>
              <a:buSzPct val="100000"/>
              <a:buChar char="•"/>
            </a:pPr>
            <a:r>
              <a:rPr lang="en-US" sz="2250" spc="2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 (Functions)</a:t>
            </a:r>
          </a:p>
          <a:p>
            <a:pPr algn="l" marL="242900" indent="-242900">
              <a:lnSpc>
                <a:spcPts val="3199"/>
              </a:lnSpc>
              <a:spcBef>
                <a:spcPts val="196"/>
              </a:spcBef>
              <a:buSzPct val="100000"/>
              <a:buChar char="•"/>
            </a:pPr>
            <a:r>
              <a:rPr lang="en-US" sz="2250" spc="22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Communication (Communicates)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761810" y="4993556"/>
            <a:ext cx="6808673" cy="67683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666"/>
              </a:lnSpc>
              <a:spcBef>
                <a:spcPts val="755"/>
              </a:spcBef>
              <a:buNone/>
            </a:pPr>
            <a:r>
              <a:rPr lang="en-US" sz="1875" spc="19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is the difference between doing data work and leading a data function.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1865183" y="6501601"/>
            <a:ext cx="133217" cy="243686"/>
          </a:xfrm>
          <a:prstGeom prst="rect">
            <a:avLst/>
          </a:prstGeom>
          <a:noFill/>
        </p:spPr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04215"/>
            <a:ext cx="12188952" cy="46026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3626"/>
              </a:lnSpc>
              <a:buNone/>
            </a:pPr>
            <a:r>
              <a:rPr lang="en-US" b="1" sz="3188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Stack to System: The Next Evolution of Data Leadership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973258"/>
            <a:ext cx="12188952" cy="3384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666"/>
              </a:lnSpc>
              <a:spcBef>
                <a:spcPts val="840"/>
              </a:spcBef>
              <a:buNone/>
            </a:pPr>
            <a:r>
              <a:rPr lang="en-US" sz="1875" spc="19" kern="0" dirty="0" smtClean="0">
                <a:solidFill>
                  <a:srgbClr val="000000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Technology has evolved faster than our leadership systems.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804536"/>
            <a:ext cx="5523119" cy="4085203"/>
          </a:xfrm>
          <a:prstGeom prst="rect">
            <a:avLst/>
          </a:prstGeom>
          <a:solidFill>
            <a:srgbClr val="303655"/>
          </a:solidFill>
        </p:spPr>
      </p:sp>
      <p:sp>
        <p:nvSpPr>
          <p:cNvPr id="5" name="Object 4"/>
          <p:cNvSpPr/>
          <p:nvPr/>
        </p:nvSpPr>
        <p:spPr>
          <a:xfrm>
            <a:off x="761810" y="2041940"/>
            <a:ext cx="5551687" cy="2484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958"/>
              </a:lnSpc>
              <a:buNone/>
            </a:pPr>
            <a:r>
              <a:rPr lang="en-US" b="1" sz="1530" spc="15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Modern Stack (Tools)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2337869"/>
            <a:ext cx="5551687" cy="251655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159"/>
              </a:lnSpc>
              <a:spcBef>
                <a:spcPts val="367"/>
              </a:spcBef>
              <a:buSzPct val="100000"/>
              <a:buChar char="•"/>
            </a:pPr>
            <a:r>
              <a:rPr lang="en-US" b="1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Pipelines, models, dashboards</a:t>
            </a: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Deliver data efficiently - but often without clarity on who it’s for or why it matters.</a:t>
            </a:r>
          </a:p>
          <a:p>
            <a:pPr algn="l" marL="242900" indent="-242900">
              <a:lnSpc>
                <a:spcPts val="2159"/>
              </a:lnSpc>
              <a:spcBef>
                <a:spcPts val="133"/>
              </a:spcBef>
              <a:buSzPct val="100000"/>
              <a:buChar char="•"/>
            </a:pPr>
            <a:r>
              <a:rPr lang="en-US" b="1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quality, lineage, catalogs</a:t>
            </a: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Manage information - but rarely create understanding.</a:t>
            </a:r>
          </a:p>
          <a:p>
            <a:pPr algn="l" marL="242900" indent="-242900">
              <a:lnSpc>
                <a:spcPts val="2159"/>
              </a:lnSpc>
              <a:spcBef>
                <a:spcPts val="133"/>
              </a:spcBef>
              <a:buSzPct val="100000"/>
              <a:buChar char="•"/>
            </a:pPr>
            <a:r>
              <a:rPr lang="en-US" b="1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 speed and cost</a:t>
            </a: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Optimize efficiency, but not necessarily impact.</a:t>
            </a:r>
          </a:p>
          <a:p>
            <a:pPr algn="l" marL="242900" indent="-242900">
              <a:lnSpc>
                <a:spcPts val="2159"/>
              </a:lnSpc>
              <a:spcBef>
                <a:spcPts val="133"/>
              </a:spcBef>
              <a:buSzPct val="100000"/>
              <a:buChar char="•"/>
            </a:pPr>
            <a:r>
              <a:rPr lang="en-US" b="1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 choices &amp; standards</a:t>
            </a: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Easier to modernize tools than to modernize people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189702" y="1804536"/>
            <a:ext cx="5523119" cy="4085203"/>
          </a:xfrm>
          <a:prstGeom prst="rect">
            <a:avLst/>
          </a:prstGeom>
          <a:solidFill>
            <a:srgbClr val="303655"/>
          </a:solidFill>
        </p:spPr>
      </p:sp>
      <p:sp>
        <p:nvSpPr>
          <p:cNvPr id="8" name="Object 7"/>
          <p:cNvSpPr/>
          <p:nvPr/>
        </p:nvSpPr>
        <p:spPr>
          <a:xfrm>
            <a:off x="6475381" y="2041940"/>
            <a:ext cx="5551687" cy="2484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958"/>
              </a:lnSpc>
              <a:buNone/>
            </a:pPr>
            <a:r>
              <a:rPr lang="en-US" b="1" sz="1530" spc="15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Modern System (Operating System)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475381" y="2337869"/>
            <a:ext cx="5551687" cy="333837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159"/>
              </a:lnSpc>
              <a:spcBef>
                <a:spcPts val="367"/>
              </a:spcBef>
              <a:buSzPct val="100000"/>
              <a:buFont typeface="+mj-lt"/>
              <a:buAutoNum type="arabicPeriod"/>
            </a:pPr>
            <a:r>
              <a:rPr lang="en-US" b="1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Mindset: Customer problems, ownership, curiosity</a:t>
            </a: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Start from business context and problem definition before building anything.</a:t>
            </a:r>
          </a:p>
          <a:p>
            <a:pPr algn="l" marL="242900" indent="-242900">
              <a:lnSpc>
                <a:spcPts val="2159"/>
              </a:lnSpc>
              <a:spcBef>
                <a:spcPts val="133"/>
              </a:spcBef>
              <a:buSzPct val="100000"/>
              <a:buFont typeface="+mj-lt"/>
              <a:buAutoNum type="arabicPeriod"/>
            </a:pPr>
            <a:r>
              <a:rPr lang="en-US" b="1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Process: Product thinking, measurable outcomes, rhythm</a:t>
            </a: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Define, deliver, and review data like a product with feedback loops and accountability.</a:t>
            </a:r>
          </a:p>
          <a:p>
            <a:pPr algn="l" marL="242900" indent="-242900">
              <a:lnSpc>
                <a:spcPts val="2159"/>
              </a:lnSpc>
              <a:spcBef>
                <a:spcPts val="133"/>
              </a:spcBef>
              <a:buSzPct val="100000"/>
              <a:buFont typeface="+mj-lt"/>
              <a:buAutoNum type="arabicPeriod"/>
            </a:pPr>
            <a:r>
              <a:rPr lang="en-US" b="1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Communication: Tailored, proactive, predictable</a:t>
            </a: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Aligns teams and stakeholders through rhythm and shared understanding.</a:t>
            </a:r>
          </a:p>
          <a:p>
            <a:pPr algn="l" marL="242900" indent="-242900">
              <a:lnSpc>
                <a:spcPts val="2159"/>
              </a:lnSpc>
              <a:spcBef>
                <a:spcPts val="133"/>
              </a:spcBef>
              <a:buSzPct val="100000"/>
              <a:buFont typeface="+mj-lt"/>
              <a:buAutoNum type="arabicPeriod"/>
            </a:pPr>
            <a:r>
              <a:rPr lang="en-US" b="1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System outcome:</a:t>
            </a:r>
            <a:r>
              <a:rPr lang="en-US" sz="1519" spc="1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Predictability, influence, and sustained trust across the business.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1865183" y="6501601"/>
            <a:ext cx="133217" cy="243686"/>
          </a:xfrm>
          <a:prstGeom prst="rect">
            <a:avLst/>
          </a:prstGeom>
          <a:noFill/>
        </p:spPr>
      </p:sp>
      <p:sp>
        <p:nvSpPr>
          <p:cNvPr id="11" name="Object 10"/>
          <p:cNvSpPr/>
          <p:nvPr/>
        </p:nvSpPr>
        <p:spPr>
          <a:xfrm>
            <a:off x="1468739" y="5961061"/>
            <a:ext cx="9251292" cy="83799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2" name="Object 11"/>
          <p:cNvSpPr/>
          <p:nvPr/>
        </p:nvSpPr>
        <p:spPr>
          <a:xfrm>
            <a:off x="1215766" y="6094741"/>
            <a:ext cx="9757279" cy="58458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2303"/>
              </a:lnSpc>
              <a:buNone/>
            </a:pP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one recent survey, over </a:t>
            </a:r>
            <a:r>
              <a:rPr lang="en-US" b="1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70% of data leaders</a:t>
            </a:r>
            <a:r>
              <a:rPr lang="en-US" sz="1800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 said their biggest challenge isn’t tooling - it’s collaboration and clarity.” </a:t>
            </a:r>
            <a:r>
              <a:rPr lang="en-US" sz="1800" i="1" spc="1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(source: MIT Sloan, 2024)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/>
            </a:fld>
            <a:endParaRPr lang="en-US"/>
          </a:p>
        </p:txBody>
      </p:sp>
    </p:spTree>
    <p:custDataLst/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Beautiful.ai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CDAO Nordics 2025 - Pier Martin - Developing a Data Operating System</dc:title>
  <dc:subject>CDAO Nordics 2025 - Pier Martin - Developing a Data Operating System</dc:subject>
  <dc:creator>Pier Martin</dc:creator>
  <cp:lastModifiedBy>Pier Martin</cp:lastModifiedBy>
  <cp:revision>1</cp:revision>
  <dcterms:created xsi:type="dcterms:W3CDTF">2025-11-03T09:25:46.799Z</dcterms:created>
  <dcterms:modified xsi:type="dcterms:W3CDTF">2025-11-03T09:25:46.799Z</dcterms:modified>
</cp:coreProperties>
</file>